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7" r:id="rId4"/>
    <p:sldId id="262" r:id="rId5"/>
    <p:sldId id="263" r:id="rId6"/>
    <p:sldId id="277" r:id="rId7"/>
    <p:sldId id="264" r:id="rId8"/>
    <p:sldId id="265" r:id="rId9"/>
    <p:sldId id="267" r:id="rId10"/>
    <p:sldId id="276" r:id="rId11"/>
    <p:sldId id="268" r:id="rId12"/>
    <p:sldId id="269" r:id="rId13"/>
    <p:sldId id="271" r:id="rId14"/>
    <p:sldId id="272" r:id="rId15"/>
    <p:sldId id="273" r:id="rId16"/>
    <p:sldId id="278" r:id="rId17"/>
    <p:sldId id="275" r:id="rId18"/>
    <p:sldId id="274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70" autoAdjust="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E290-B368-43C4-A3C7-FD68E24F02FA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689-838A-4806-AE8B-6C06EBEFA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2FA-85D8-4146-8872-0F34634D5395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471-20C7-4F90-8629-070BCD8C0092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FD4-23A5-4368-8FB3-B717ADB597B8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59F-FDD8-4CFD-941E-BACDE23A79AF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8969-B54E-4424-AE3F-0EDD8EF42040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14C3-C7D2-4E66-B66C-9DF937646971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AC9-EE43-40CC-AC3A-2CDE3337044B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B6BC-8B24-4677-B055-8210704DF987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E134-3D4B-43E7-A96B-4DD4B37331FF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B685-5DC5-4E78-ADB4-0A1E4037C76E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F56-55CA-4389-93C2-A1452EC9DC6B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3955-F87A-4BE2-A11F-0FD65C90C809}" type="datetime1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1506" y="685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/>
          <a:lstStyle/>
          <a:p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Overview of the first six project months and future tasks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Niš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First Steering Committee meeting</a:t>
            </a:r>
            <a:r>
              <a:rPr lang="sr-Latn-BA" sz="1800" smtClean="0">
                <a:solidFill>
                  <a:srgbClr val="002060"/>
                </a:solidFill>
                <a:latin typeface="Book Antiqua" panose="02040602050305030304" pitchFamily="18" charset="0"/>
              </a:rPr>
              <a:t>/ 05</a:t>
            </a:r>
            <a:r>
              <a:rPr lang="en-GB" sz="1800" baseline="3000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April 2017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2" name="Picture 11" descr="http://rewbc.ni.ac.rs/wp-content/uploads/2016/02/University-NI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10" descr="IMG_20170403_134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752600"/>
            <a:ext cx="7542782" cy="4242816"/>
          </a:xfrm>
          <a:prstGeom prst="rect">
            <a:avLst/>
          </a:prstGeom>
        </p:spPr>
      </p:pic>
      <p:pic>
        <p:nvPicPr>
          <p:cNvPr id="14" name="Picture 13" descr="IMG_20170403_133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816" y="1752600"/>
            <a:ext cx="7542784" cy="4242816"/>
          </a:xfrm>
          <a:prstGeom prst="rect">
            <a:avLst/>
          </a:prstGeom>
        </p:spPr>
      </p:pic>
      <p:pic>
        <p:nvPicPr>
          <p:cNvPr id="10" name="Picture 9" descr="IMG_20170403_134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776413"/>
            <a:ext cx="7543800" cy="4243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WP7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Exploitation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7994316" cy="126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1593516"/>
              </a:tblGrid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smtClean="0"/>
                        <a:t>Creation of sustainability plan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Sustainability plan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WP8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management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8153400" cy="435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025"/>
                <a:gridCol w="1858375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r>
                        <a:rPr lang="en-GB" sz="1800" b="1" dirty="0" smtClean="0"/>
                        <a:t> Kick-off meeting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Minutes of the meeting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November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Regular Steering Committee and Project Management meetings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Minutes of the meeting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(first: BOKU April 2017, second: UNIME September 2017)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8.3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Development of guidelines on the project management and reporting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Guidelines on the project management and reporting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8.4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Day-to-day coordination of project activities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correspondence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Reports to coordinator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/>
              <a:t>Report from the Kick-off meeting </a:t>
            </a:r>
            <a:endParaRPr lang="sr-Latn-RS" sz="2800" b="1" dirty="0" smtClean="0"/>
          </a:p>
          <a:p>
            <a:pPr algn="just"/>
            <a:r>
              <a:rPr lang="en-US" sz="2800" b="1" dirty="0" smtClean="0"/>
              <a:t>Reports from the meetings of the </a:t>
            </a:r>
            <a:r>
              <a:rPr lang="sr-Latn-RS" sz="2800" b="1" dirty="0" smtClean="0"/>
              <a:t>SC, PMC, QAC</a:t>
            </a:r>
            <a:r>
              <a:rPr lang="en-US" sz="2800" b="1" dirty="0" smtClean="0"/>
              <a:t> </a:t>
            </a:r>
            <a:r>
              <a:rPr lang="en-US" sz="2800" dirty="0" smtClean="0"/>
              <a:t>to be done by the host institution (</a:t>
            </a:r>
            <a:r>
              <a:rPr lang="sr-Latn-RS" sz="2800" dirty="0" smtClean="0"/>
              <a:t>2 per year</a:t>
            </a:r>
            <a:r>
              <a:rPr lang="en-US" sz="2800" dirty="0" smtClean="0"/>
              <a:t>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Reports from the study visits and workshop </a:t>
            </a:r>
            <a:r>
              <a:rPr lang="en-US" sz="2800" dirty="0" smtClean="0"/>
              <a:t>to be done by the host institution (</a:t>
            </a:r>
            <a:r>
              <a:rPr lang="sr-Latn-RS" sz="2800" dirty="0" smtClean="0"/>
              <a:t>6</a:t>
            </a:r>
            <a:r>
              <a:rPr lang="en-US" sz="2800" dirty="0" smtClean="0"/>
              <a:t> reports in total)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Reports from staff training sessions </a:t>
            </a:r>
            <a:r>
              <a:rPr lang="en-US" sz="2800" dirty="0" smtClean="0"/>
              <a:t>(5 reports in total - each one from the EU trainers)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Activity reports </a:t>
            </a:r>
            <a:r>
              <a:rPr lang="en-US" sz="2800" dirty="0" smtClean="0"/>
              <a:t>- each partner in the project will sent these on </a:t>
            </a:r>
            <a:r>
              <a:rPr lang="en-US" sz="2800" b="1" dirty="0" smtClean="0"/>
              <a:t>every </a:t>
            </a:r>
            <a:r>
              <a:rPr lang="sr-Latn-RS" sz="2800" b="1" dirty="0" smtClean="0"/>
              <a:t>3</a:t>
            </a:r>
            <a:r>
              <a:rPr lang="en-US" sz="2800" b="1" dirty="0" smtClean="0"/>
              <a:t> months </a:t>
            </a:r>
            <a:r>
              <a:rPr lang="en-US" sz="2800" dirty="0" smtClean="0"/>
              <a:t>during the project implementation.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579438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Reports to coordinator</a:t>
            </a:r>
            <a:endParaRPr lang="en-US" sz="3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2667000"/>
          <a:ext cx="7848599" cy="15867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09534"/>
                <a:gridCol w="3139065"/>
              </a:tblGrid>
              <a:tr h="3201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Partner’s Financial Report </a:t>
                      </a:r>
                      <a:r>
                        <a:rPr lang="en-US" dirty="0"/>
                        <a:t>delivered to coordinator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1st report – </a:t>
                      </a:r>
                      <a:r>
                        <a:rPr lang="en-GB" dirty="0" smtClean="0"/>
                        <a:t>14</a:t>
                      </a:r>
                      <a:r>
                        <a:rPr lang="sr-Latn-RS" dirty="0" smtClean="0"/>
                        <a:t> April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2nd report – </a:t>
                      </a:r>
                      <a:r>
                        <a:rPr lang="en-GB" dirty="0" smtClean="0"/>
                        <a:t>14</a:t>
                      </a:r>
                      <a:r>
                        <a:rPr lang="sr-Latn-RS" dirty="0" smtClean="0"/>
                        <a:t> October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Partner’s Technical </a:t>
                      </a:r>
                      <a:r>
                        <a:rPr lang="sr-Latn-RS" b="1" dirty="0" smtClean="0"/>
                        <a:t>R</a:t>
                      </a:r>
                      <a:r>
                        <a:rPr lang="en-US" b="1" dirty="0" err="1" smtClean="0"/>
                        <a:t>eport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/>
                        <a:t>on the implementation of the project delivered to coordinator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1st report – </a:t>
                      </a:r>
                      <a:r>
                        <a:rPr lang="en-GB" dirty="0" smtClean="0"/>
                        <a:t>14</a:t>
                      </a:r>
                      <a:r>
                        <a:rPr lang="sr-Latn-RS" dirty="0" smtClean="0"/>
                        <a:t> April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2nd report – </a:t>
                      </a:r>
                      <a:r>
                        <a:rPr lang="en-GB" dirty="0" smtClean="0"/>
                        <a:t>14</a:t>
                      </a:r>
                      <a:r>
                        <a:rPr lang="sr-Latn-RS" dirty="0" smtClean="0"/>
                        <a:t> October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Administrative and financial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200" dirty="0" smtClean="0"/>
              <a:t>Grant Agreement – </a:t>
            </a:r>
            <a:r>
              <a:rPr lang="sr-Latn-RS" sz="2200" dirty="0" smtClean="0">
                <a:solidFill>
                  <a:srgbClr val="00B050"/>
                </a:solidFill>
              </a:rPr>
              <a:t>signed (17 November 2016)</a:t>
            </a:r>
          </a:p>
          <a:p>
            <a:pPr algn="just"/>
            <a:r>
              <a:rPr lang="sr-Latn-RS" sz="2200" dirty="0" smtClean="0"/>
              <a:t>Partnership Agreement – </a:t>
            </a:r>
            <a:r>
              <a:rPr lang="sr-Latn-RS" sz="2200" dirty="0" smtClean="0">
                <a:solidFill>
                  <a:srgbClr val="00B050"/>
                </a:solidFill>
              </a:rPr>
              <a:t>signed (December – March) and sent to EACEA (14 March 2017)</a:t>
            </a:r>
          </a:p>
          <a:p>
            <a:pPr algn="just"/>
            <a:r>
              <a:rPr lang="sr-Latn-RS" sz="2200" dirty="0" smtClean="0"/>
              <a:t>Coordinator contact person – </a:t>
            </a:r>
            <a:r>
              <a:rPr lang="sr-Latn-RS" sz="2200" dirty="0" smtClean="0">
                <a:solidFill>
                  <a:srgbClr val="00B050"/>
                </a:solidFill>
              </a:rPr>
              <a:t>changed (08 February 2017)</a:t>
            </a:r>
          </a:p>
          <a:p>
            <a:pPr algn="just"/>
            <a:r>
              <a:rPr lang="sr-Latn-RS" sz="2200" dirty="0" smtClean="0"/>
              <a:t>Robert Gordon University w</a:t>
            </a:r>
            <a:r>
              <a:rPr lang="en-US" sz="2200" dirty="0" err="1" smtClean="0"/>
              <a:t>ithdrawal</a:t>
            </a:r>
            <a:r>
              <a:rPr lang="sr-Latn-RS" sz="2200" dirty="0" smtClean="0"/>
              <a:t> – </a:t>
            </a:r>
            <a:r>
              <a:rPr lang="sr-Latn-RS" sz="2200" dirty="0" smtClean="0">
                <a:solidFill>
                  <a:srgbClr val="00B050"/>
                </a:solidFill>
              </a:rPr>
              <a:t>done (23 February 2017)</a:t>
            </a:r>
          </a:p>
          <a:p>
            <a:pPr algn="just"/>
            <a:r>
              <a:rPr lang="en-US" sz="2200" dirty="0" smtClean="0"/>
              <a:t>VAT Certificate that </a:t>
            </a:r>
            <a:r>
              <a:rPr lang="sr-Latn-RS" sz="2200" dirty="0" smtClean="0"/>
              <a:t>can be </a:t>
            </a:r>
            <a:r>
              <a:rPr lang="en-US" sz="2200" dirty="0" smtClean="0"/>
              <a:t>use</a:t>
            </a:r>
            <a:r>
              <a:rPr lang="sr-Latn-RS" sz="2200" dirty="0" smtClean="0"/>
              <a:t>d</a:t>
            </a:r>
            <a:r>
              <a:rPr lang="en-US" sz="2200" dirty="0" smtClean="0"/>
              <a:t> in order to request a tax exemption for the purchase of equipment or services</a:t>
            </a:r>
            <a:r>
              <a:rPr lang="sr-Latn-RS" sz="2200" dirty="0" smtClean="0"/>
              <a:t> - </a:t>
            </a:r>
            <a:r>
              <a:rPr lang="sr-Latn-RS" sz="2200" dirty="0" smtClean="0">
                <a:solidFill>
                  <a:srgbClr val="00B050"/>
                </a:solidFill>
              </a:rPr>
              <a:t>obtained (03 March 2017)</a:t>
            </a:r>
          </a:p>
          <a:p>
            <a:pPr algn="just"/>
            <a:r>
              <a:rPr lang="sr-Latn-RS" sz="2200" dirty="0" smtClean="0"/>
              <a:t>Amendment to Partnership Agreement - </a:t>
            </a:r>
            <a:r>
              <a:rPr lang="sr-Latn-RS" sz="2200" dirty="0" smtClean="0">
                <a:solidFill>
                  <a:srgbClr val="00B050"/>
                </a:solidFill>
              </a:rPr>
              <a:t>done  (03 March 2017)</a:t>
            </a:r>
          </a:p>
          <a:p>
            <a:pPr algn="just"/>
            <a:r>
              <a:rPr lang="sr-Latn-RS" sz="2200" dirty="0" smtClean="0"/>
              <a:t>First instalment of</a:t>
            </a:r>
            <a:r>
              <a:rPr lang="en-GB" sz="2200" dirty="0" smtClean="0"/>
              <a:t> first pre-financing </a:t>
            </a:r>
            <a:r>
              <a:rPr lang="sr-Latn-RS" sz="2200" dirty="0" smtClean="0"/>
              <a:t> - </a:t>
            </a:r>
            <a:r>
              <a:rPr lang="sr-Latn-RS" sz="2200" dirty="0" smtClean="0">
                <a:solidFill>
                  <a:srgbClr val="00B050"/>
                </a:solidFill>
              </a:rPr>
              <a:t>done (March 2017)</a:t>
            </a:r>
          </a:p>
          <a:p>
            <a:pPr algn="just"/>
            <a:endParaRPr lang="sr-Latn-RS" sz="2200" dirty="0" smtClean="0">
              <a:solidFill>
                <a:srgbClr val="00B050"/>
              </a:solidFill>
            </a:endParaRPr>
          </a:p>
          <a:p>
            <a:pPr algn="just"/>
            <a:r>
              <a:rPr lang="en-US" sz="2200" dirty="0" smtClean="0"/>
              <a:t>Request for an amendment to the partnership composition by changing one beneficiary by the other</a:t>
            </a:r>
            <a:r>
              <a:rPr lang="sr-Latn-RS" sz="2200" dirty="0" smtClean="0"/>
              <a:t> (VSUP -&gt; University of Banja Luka) – </a:t>
            </a:r>
            <a:r>
              <a:rPr lang="sr-Latn-RS" sz="2200" dirty="0" smtClean="0">
                <a:solidFill>
                  <a:srgbClr val="00B050"/>
                </a:solidFill>
              </a:rPr>
              <a:t>will be done </a:t>
            </a:r>
            <a:endParaRPr lang="sr-Latn-RS" sz="22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400" dirty="0" smtClean="0"/>
              <a:t>Visual identity: </a:t>
            </a:r>
            <a:r>
              <a:rPr lang="en-US" sz="2400" dirty="0" smtClean="0"/>
              <a:t>project logo, </a:t>
            </a:r>
            <a:r>
              <a:rPr lang="sr-Latn-RS" sz="2400" dirty="0" smtClean="0"/>
              <a:t>promotiaonal material, </a:t>
            </a:r>
            <a:r>
              <a:rPr lang="en-US" sz="2400" dirty="0" smtClean="0"/>
              <a:t>project web site</a:t>
            </a:r>
            <a:r>
              <a:rPr lang="sr-Latn-RS" sz="2400" dirty="0" smtClean="0"/>
              <a:t>, project platform</a:t>
            </a:r>
            <a:r>
              <a:rPr lang="en-US" sz="2400" dirty="0" smtClean="0"/>
              <a:t> </a:t>
            </a:r>
            <a:r>
              <a:rPr lang="sr-Latn-RS" sz="2400" dirty="0" smtClean="0"/>
              <a:t>– </a:t>
            </a:r>
            <a:r>
              <a:rPr lang="sr-Latn-RS" sz="2400" dirty="0" smtClean="0">
                <a:solidFill>
                  <a:srgbClr val="00B050"/>
                </a:solidFill>
              </a:rPr>
              <a:t>created (December 2016)</a:t>
            </a:r>
          </a:p>
          <a:p>
            <a:pPr algn="just"/>
            <a:r>
              <a:rPr lang="en-US" sz="2400" dirty="0" smtClean="0"/>
              <a:t>Kick-off meeting</a:t>
            </a:r>
            <a:r>
              <a:rPr lang="sr-Latn-RS" sz="2400" dirty="0" smtClean="0"/>
              <a:t> -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organised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sr-Latn-RS" sz="2400" dirty="0" smtClean="0">
                <a:solidFill>
                  <a:srgbClr val="00B050"/>
                </a:solidFill>
              </a:rPr>
              <a:t>(14-16 December 2016)</a:t>
            </a:r>
          </a:p>
          <a:p>
            <a:pPr algn="just"/>
            <a:r>
              <a:rPr lang="sr-Latn-RS" sz="2400" dirty="0" smtClean="0"/>
              <a:t>Minutes on the k</a:t>
            </a:r>
            <a:r>
              <a:rPr lang="en-US" sz="2400" dirty="0" err="1" smtClean="0"/>
              <a:t>ick</a:t>
            </a:r>
            <a:r>
              <a:rPr lang="en-US" sz="2400" dirty="0" smtClean="0"/>
              <a:t>-off meeting</a:t>
            </a:r>
            <a:r>
              <a:rPr lang="sr-Latn-RS" sz="2400" dirty="0" smtClean="0"/>
              <a:t> and evaluation report – </a:t>
            </a:r>
            <a:r>
              <a:rPr lang="sr-Latn-RS" sz="2400" dirty="0" smtClean="0">
                <a:solidFill>
                  <a:srgbClr val="00B050"/>
                </a:solidFill>
              </a:rPr>
              <a:t>written (December 2016)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12 Work Progress Reports – </a:t>
            </a:r>
            <a:r>
              <a:rPr lang="sr-Latn-R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(February 2017</a:t>
            </a:r>
            <a:r>
              <a:rPr lang="sr-Latn-RS" sz="2400" dirty="0" smtClean="0">
                <a:solidFill>
                  <a:srgbClr val="00B050"/>
                </a:solidFill>
              </a:rPr>
              <a:t>)</a:t>
            </a:r>
          </a:p>
          <a:p>
            <a:pPr algn="just"/>
            <a:r>
              <a:rPr lang="sr-Latn-RS" sz="2400" dirty="0" smtClean="0"/>
              <a:t>Work Progress Summary </a:t>
            </a:r>
            <a:r>
              <a:rPr lang="sr-Latn-RS" sz="2400" dirty="0" smtClean="0"/>
              <a:t>Report – </a:t>
            </a:r>
            <a:r>
              <a:rPr lang="sr-Latn-R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</a:t>
            </a:r>
            <a:r>
              <a:rPr lang="sr-Latn-RS" sz="2400" dirty="0" smtClean="0">
                <a:solidFill>
                  <a:srgbClr val="00B050"/>
                </a:solidFill>
              </a:rPr>
              <a:t>February </a:t>
            </a:r>
            <a:r>
              <a:rPr lang="sr-Latn-RS" sz="2400" dirty="0" smtClean="0">
                <a:solidFill>
                  <a:srgbClr val="00B050"/>
                </a:solidFill>
              </a:rPr>
              <a:t>2017</a:t>
            </a:r>
            <a:r>
              <a:rPr lang="sr-Latn-RS" sz="2400" dirty="0" smtClean="0">
                <a:solidFill>
                  <a:srgbClr val="00B050"/>
                </a:solidFill>
              </a:rPr>
              <a:t>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Q</a:t>
            </a:r>
            <a:r>
              <a:rPr lang="en-US" sz="2400" dirty="0" err="1" smtClean="0"/>
              <a:t>uality</a:t>
            </a:r>
            <a:r>
              <a:rPr lang="en-US" sz="2400" dirty="0" smtClean="0"/>
              <a:t> </a:t>
            </a:r>
            <a:r>
              <a:rPr lang="sr-Latn-RS" sz="2400" dirty="0" smtClean="0"/>
              <a:t>control plan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(February 2017)</a:t>
            </a:r>
          </a:p>
          <a:p>
            <a:pPr algn="just"/>
            <a:r>
              <a:rPr lang="sr-Latn-RS" sz="2400" dirty="0" smtClean="0"/>
              <a:t>Dissemination plan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  <a:endParaRPr lang="sr-Latn-RS" sz="2400" dirty="0" smtClean="0"/>
          </a:p>
          <a:p>
            <a:pPr algn="just"/>
            <a:r>
              <a:rPr lang="en-US" sz="2400" dirty="0" smtClean="0"/>
              <a:t>Sustainability plan </a:t>
            </a:r>
            <a:r>
              <a:rPr lang="sr-Latn-RS" sz="2400" dirty="0" smtClean="0"/>
              <a:t>(academic and financial)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</a:p>
          <a:p>
            <a:pPr algn="just"/>
            <a:endParaRPr lang="sr-Latn-RS" sz="2400" dirty="0" smtClean="0">
              <a:solidFill>
                <a:srgbClr val="00B050"/>
              </a:solidFill>
            </a:endParaRP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Guidelines on the project management and reporting</a:t>
            </a:r>
            <a:r>
              <a:rPr lang="sr-Latn-RS" sz="2400" dirty="0" smtClean="0"/>
              <a:t>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</a:p>
          <a:p>
            <a:pPr algn="just"/>
            <a:r>
              <a:rPr lang="en-US" sz="2400" dirty="0" smtClean="0"/>
              <a:t>Report </a:t>
            </a:r>
            <a:r>
              <a:rPr lang="en-US" sz="2400" dirty="0" smtClean="0"/>
              <a:t>on master curricula best practices in EU partners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written (March 2017)</a:t>
            </a:r>
          </a:p>
          <a:p>
            <a:pPr algn="just"/>
            <a:r>
              <a:rPr lang="en-US" sz="2400" dirty="0" smtClean="0"/>
              <a:t>Report on natural disasters in WB</a:t>
            </a:r>
            <a:r>
              <a:rPr lang="sr-Latn-RS" sz="2400" dirty="0" smtClean="0"/>
              <a:t> countries - </a:t>
            </a:r>
            <a:r>
              <a:rPr lang="en-U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(March 2017)</a:t>
            </a:r>
          </a:p>
          <a:p>
            <a:pPr algn="just"/>
            <a:r>
              <a:rPr lang="sr-Latn-RS" sz="2400" dirty="0" smtClean="0"/>
              <a:t>Tendering procedure – </a:t>
            </a:r>
            <a:r>
              <a:rPr lang="sr-Latn-RS" sz="2400" dirty="0" smtClean="0">
                <a:solidFill>
                  <a:srgbClr val="00B050"/>
                </a:solidFill>
              </a:rPr>
              <a:t>started (March and April 2017)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2400 </a:t>
            </a:r>
            <a:r>
              <a:rPr lang="en-US" sz="2400" dirty="0" smtClean="0"/>
              <a:t>questionnaires</a:t>
            </a:r>
            <a:r>
              <a:rPr lang="sr-Latn-RS" sz="2400" dirty="0" smtClean="0"/>
              <a:t> in WB countries – </a:t>
            </a:r>
            <a:r>
              <a:rPr lang="sr-Latn-RS" sz="2400" dirty="0" smtClean="0">
                <a:solidFill>
                  <a:srgbClr val="00B050"/>
                </a:solidFill>
              </a:rPr>
              <a:t>collected (March 2017)</a:t>
            </a:r>
          </a:p>
          <a:p>
            <a:pPr algn="just"/>
            <a:r>
              <a:rPr lang="sr-Latn-RS" sz="2400" dirty="0" smtClean="0"/>
              <a:t>Workpackage self-assessment reports - </a:t>
            </a:r>
            <a:r>
              <a:rPr lang="en-U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(March 2017)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Workshop </a:t>
            </a:r>
            <a:r>
              <a:rPr lang="sr-Latn-RS" sz="2400" dirty="0" smtClean="0"/>
              <a:t>in Vienna – </a:t>
            </a:r>
            <a:r>
              <a:rPr lang="sr-Latn-RS" sz="2400" dirty="0" smtClean="0">
                <a:solidFill>
                  <a:srgbClr val="00B050"/>
                </a:solidFill>
              </a:rPr>
              <a:t>organised (April 2017)</a:t>
            </a:r>
          </a:p>
          <a:p>
            <a:pPr algn="just"/>
            <a:r>
              <a:rPr lang="sr-Latn-RS" sz="2400" dirty="0" smtClean="0"/>
              <a:t>First SC, PMC and QAC meetings – </a:t>
            </a:r>
            <a:r>
              <a:rPr lang="sr-Latn-RS" sz="2400" dirty="0" smtClean="0">
                <a:solidFill>
                  <a:srgbClr val="00B050"/>
                </a:solidFill>
              </a:rPr>
              <a:t>organised (April 2017)</a:t>
            </a: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Survey of established practices in EU countries for NDRM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Catalogue of competencies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Survey of citizens’ and public sector awareness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</a:t>
            </a:r>
            <a:r>
              <a:rPr lang="en-US" sz="2400" dirty="0" err="1" smtClean="0"/>
              <a:t>orkshop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related report</a:t>
            </a:r>
            <a:r>
              <a:rPr lang="sr-Latn-RS" sz="2400" dirty="0" smtClean="0"/>
              <a:t>s</a:t>
            </a:r>
            <a:r>
              <a:rPr lang="en-US" sz="2400" dirty="0" smtClean="0"/>
              <a:t> written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Work </a:t>
            </a:r>
            <a:r>
              <a:rPr lang="sr-Latn-RS" sz="2400" dirty="0" smtClean="0"/>
              <a:t>Progress Reports </a:t>
            </a:r>
            <a:r>
              <a:rPr lang="sr-Latn-RS" sz="2400" dirty="0" smtClean="0"/>
              <a:t>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</a:p>
          <a:p>
            <a:pPr algn="just"/>
            <a:r>
              <a:rPr lang="sr-Latn-RS" sz="2400" dirty="0" smtClean="0"/>
              <a:t>Work Progress Summary Report </a:t>
            </a:r>
            <a:r>
              <a:rPr lang="sr-Latn-RS" sz="2400" dirty="0" smtClean="0"/>
              <a:t>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</a:t>
            </a:r>
            <a:r>
              <a:rPr lang="sr-Latn-RS" sz="2400" dirty="0" smtClean="0">
                <a:solidFill>
                  <a:srgbClr val="00B050"/>
                </a:solidFill>
              </a:rPr>
              <a:t>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First Financial Report </a:t>
            </a:r>
            <a:r>
              <a:rPr lang="sr-Latn-RS" sz="2400" dirty="0" smtClean="0"/>
              <a:t>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First Technical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Tendering </a:t>
            </a:r>
            <a:r>
              <a:rPr lang="sr-Latn-RS" sz="2400" dirty="0" smtClean="0"/>
              <a:t>procedure finished and laboratories equpped – </a:t>
            </a:r>
            <a:r>
              <a:rPr lang="sr-Latn-RS" sz="2400" dirty="0" smtClean="0">
                <a:solidFill>
                  <a:srgbClr val="00B050"/>
                </a:solidFill>
              </a:rPr>
              <a:t>June/July 2017</a:t>
            </a:r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/>
              <a:t>Work Progress Reports written – </a:t>
            </a:r>
            <a:r>
              <a:rPr lang="sr-Latn-RS" sz="2400" dirty="0" smtClean="0">
                <a:solidFill>
                  <a:srgbClr val="00B050"/>
                </a:solidFill>
              </a:rPr>
              <a:t>July 2017</a:t>
            </a:r>
            <a:endParaRPr lang="sr-Latn-RS" sz="2400" dirty="0" smtClean="0">
              <a:solidFill>
                <a:srgbClr val="00B050"/>
              </a:solidFill>
            </a:endParaRPr>
          </a:p>
          <a:p>
            <a:pPr algn="just"/>
            <a:r>
              <a:rPr lang="sr-Latn-RS" sz="2400" dirty="0" smtClean="0"/>
              <a:t>Work Progress Summary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July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Defined </a:t>
            </a:r>
            <a:r>
              <a:rPr lang="en-US" sz="2400" dirty="0" smtClean="0"/>
              <a:t>aims, specific competencies and learning outcomes of master curriculum per HEI in </a:t>
            </a:r>
            <a:r>
              <a:rPr lang="en-US" sz="2400" dirty="0" smtClean="0"/>
              <a:t>WB</a:t>
            </a:r>
            <a:r>
              <a:rPr lang="sr-Latn-RS" sz="2400" dirty="0" smtClean="0"/>
              <a:t> written </a:t>
            </a:r>
            <a:r>
              <a:rPr lang="sr-Latn-RS" sz="2400" dirty="0" smtClean="0"/>
              <a:t>– </a:t>
            </a:r>
            <a:r>
              <a:rPr lang="sr-Latn-RS" sz="2400" dirty="0" smtClean="0">
                <a:solidFill>
                  <a:srgbClr val="00B050"/>
                </a:solidFill>
              </a:rPr>
              <a:t>August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Catalogue </a:t>
            </a:r>
            <a:r>
              <a:rPr lang="en-US" sz="2400" dirty="0" smtClean="0"/>
              <a:t>of courses</a:t>
            </a:r>
            <a:r>
              <a:rPr lang="sr-Latn-RS" sz="2400" dirty="0" smtClean="0"/>
              <a:t> </a:t>
            </a:r>
            <a:r>
              <a:rPr lang="en-US" sz="2400" dirty="0" smtClean="0"/>
              <a:t>written </a:t>
            </a:r>
            <a:r>
              <a:rPr lang="sr-Latn-RS" sz="2400" dirty="0" smtClean="0"/>
              <a:t>– </a:t>
            </a:r>
            <a:r>
              <a:rPr lang="sr-Latn-RS" sz="2400" dirty="0" smtClean="0">
                <a:solidFill>
                  <a:srgbClr val="00B050"/>
                </a:solidFill>
              </a:rPr>
              <a:t>August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Second</a:t>
            </a:r>
            <a:r>
              <a:rPr lang="en-US" sz="2400" dirty="0" smtClean="0"/>
              <a:t> meeting of </a:t>
            </a:r>
            <a:r>
              <a:rPr lang="sr-Latn-RS" sz="2400" dirty="0" smtClean="0"/>
              <a:t>SC, </a:t>
            </a:r>
            <a:r>
              <a:rPr lang="en-US" sz="2400" dirty="0" smtClean="0"/>
              <a:t>QAC</a:t>
            </a:r>
            <a:r>
              <a:rPr lang="sr-Latn-RS" sz="2400" dirty="0" smtClean="0"/>
              <a:t>, PMC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report</a:t>
            </a:r>
            <a:r>
              <a:rPr lang="sr-Latn-RS" sz="2400" dirty="0" smtClean="0"/>
              <a:t>s</a:t>
            </a:r>
            <a:r>
              <a:rPr lang="en-US" sz="2400" dirty="0" smtClean="0"/>
              <a:t> written</a:t>
            </a:r>
            <a:r>
              <a:rPr lang="sr-Latn-RS" sz="2400" dirty="0" smtClean="0"/>
              <a:t> -</a:t>
            </a:r>
            <a:r>
              <a:rPr lang="en-US" sz="2400" dirty="0" smtClean="0"/>
              <a:t> </a:t>
            </a:r>
            <a:r>
              <a:rPr lang="sr-Latn-RS" sz="2400" dirty="0" smtClean="0"/>
              <a:t> </a:t>
            </a:r>
            <a:r>
              <a:rPr lang="sr-Latn-RS" sz="2400" dirty="0" smtClean="0">
                <a:solidFill>
                  <a:srgbClr val="00B050"/>
                </a:solidFill>
              </a:rPr>
              <a:t>September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study visits </a:t>
            </a:r>
            <a:r>
              <a:rPr lang="sr-Latn-RS" sz="2400" dirty="0" smtClean="0"/>
              <a:t>and trainings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related reports written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November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S</a:t>
            </a:r>
            <a:r>
              <a:rPr lang="en-US" sz="2400" dirty="0" err="1" smtClean="0"/>
              <a:t>everal</a:t>
            </a:r>
            <a:r>
              <a:rPr lang="en-US" sz="2400" dirty="0" smtClean="0"/>
              <a:t> promotional and informative events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and/or participated in 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P</a:t>
            </a:r>
            <a:r>
              <a:rPr lang="en-US" sz="2400" dirty="0" err="1" smtClean="0"/>
              <a:t>roject</a:t>
            </a:r>
            <a:r>
              <a:rPr lang="en-US" sz="2400" dirty="0" smtClean="0"/>
              <a:t> promoted through media </a:t>
            </a:r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4" y="1219203"/>
          <a:ext cx="8839196" cy="5425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1267"/>
                <a:gridCol w="2851532"/>
                <a:gridCol w="634383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</a:tblGrid>
              <a:tr h="783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Activities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Total duration</a:t>
                      </a:r>
                      <a:endParaRPr lang="en-US" sz="7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(number of weeks)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M2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M3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M4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M5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M6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M7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M8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M9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M10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M11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M12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58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Ref.nr/</a:t>
                      </a:r>
                      <a:endParaRPr lang="en-US" sz="700" b="1" dirty="0"/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Sub-ref</a:t>
                      </a:r>
                      <a:endParaRPr lang="en-US" sz="700" b="1" dirty="0"/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nr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700" b="1" dirty="0"/>
                        <a:t>Title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3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1.1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Identification of natural disasters to be managed in WB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18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7619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1.2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Introduction with established practices in EU countries for NDRM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18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6095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1.3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Workshop on master curricula best practices in EU countries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80266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aims, specific competencies and learning competencies of master curricula in WB HEIs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2.2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courses content and syllabi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13601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Training of teaching staff for innovative teaching methods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7620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2.4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Providing of students’ internships positions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Harmonization of teaching environment with EU best practices and purchasing of laboratory equipment and literature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8142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3.1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 smtClean="0"/>
                        <a:t>Surveillance </a:t>
                      </a:r>
                      <a:r>
                        <a:rPr lang="en-GB" sz="800" b="1" dirty="0"/>
                        <a:t>of citizens’ and public sector awareness regarding natural disasters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48331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3.2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Study visits and analysis of courses best practices in EU countries 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3.3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trainings’ content corresponding educational materials and selection of teaching staff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1278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4.1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Defining of admission requirements and enrolment of students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4.2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students’ internships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34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trainings for citizens and public sector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Self-evaluation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316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Self-evaluation of trainings for citizens and public sector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0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5.1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Regular Quality Assurance </a:t>
                      </a:r>
                      <a:r>
                        <a:rPr lang="en-GB" sz="800" b="1" dirty="0" smtClean="0"/>
                        <a:t>Committee</a:t>
                      </a:r>
                      <a:r>
                        <a:rPr lang="sr-Latn-RS" sz="800" b="1" dirty="0" smtClean="0"/>
                        <a:t> </a:t>
                      </a:r>
                      <a:r>
                        <a:rPr lang="en-GB" sz="800" b="1" dirty="0" smtClean="0"/>
                        <a:t>meetings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5.2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the quality control plan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Conduct external review of the project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External financial control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Inter-project coaching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0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25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6.1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Creation of the dissemination plan for the project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441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6.2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and maintenance of project website and creation of promotional materials and campaigns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6.3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Promotional activity for student enrolment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6.4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Promotional activity for trainings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Creation of sustainability plan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6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Accreditation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284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Realization of student and staff </a:t>
                      </a:r>
                      <a:r>
                        <a:rPr lang="en-GB" sz="800" b="1" dirty="0" err="1"/>
                        <a:t>mobilities</a:t>
                      </a:r>
                      <a:r>
                        <a:rPr lang="en-GB" sz="800" b="1" dirty="0"/>
                        <a:t> between WB and EU partners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Kick-off meeting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01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Regular Steering Committee and Project Management meetings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77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8.3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guidelines on the project management and reporting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8.4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Day-to-day coordination of project activities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Submission of interim and final reports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444500"/>
          </a:xfrm>
        </p:spPr>
        <p:txBody>
          <a:bodyPr>
            <a:normAutofit fontScale="90000"/>
          </a:bodyPr>
          <a:lstStyle/>
          <a:p>
            <a:r>
              <a:rPr lang="bs-Latn-BA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Workplan for project year 1</a:t>
            </a:r>
            <a:endParaRPr lang="bs-Latn-BA" sz="2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WP1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 of natural disasters needed to be managed in </a:t>
            </a:r>
            <a: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Western Balkan region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8002180" cy="333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52518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1.1</a:t>
                      </a:r>
                      <a:r>
                        <a:rPr lang="en-GB" sz="1800" b="1" dirty="0" smtClean="0"/>
                        <a:t> Identification of natural disasters to be managed in WB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Report on natural disasters in WB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BOKU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1.2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Introduction with established practices in EU countries for NDRM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Survey of established practices in EU countries for NDRM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BOKU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 EU partners institutions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1.3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Workshop on master curricula best practices in EU countries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Report on master curricula best practices in EU partners and Catalogue of competencies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BOKU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  <a:r>
                        <a:rPr lang="sr-Latn-R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(Workshop in Vienna,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4-8 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pril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r>
                        <a:rPr lang="sr-Latn-R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WP2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master curricula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1828800"/>
          <a:ext cx="8382000" cy="498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752600"/>
              </a:tblGrid>
              <a:tr h="5943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2.1 </a:t>
                      </a:r>
                      <a:r>
                        <a:rPr lang="en-GB" sz="1800" b="1" dirty="0" smtClean="0"/>
                        <a:t>Development of aims, specific competencies and learning competencies of master curricula in WB HEIs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Defined aims, specific competencies and learning outcomes of master curriculum per HEI in WB; Catalogue of courses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August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2.2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courses content and syllabi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Defined courses content and syllabi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8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2.3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of teaching staff for innovative teaching methods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Teaching staff trained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EU partners in a colaboration with WBC institutions</a:t>
                      </a: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Note: 1)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2017 - OE (19 staff): UNI - 6, KPA - 3, UPKM - 3, VSUP - 2, TCASU - 2, UNID – 3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June 2017 - MU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HEC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(14 staff): UNI - 6, UPKM - 3, UNSA - 3,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TCASU – 2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2017 - TUC (20 staff): UNI - 6, KPA - 3, UPKM - 3, UNSA - 3, VSUP - 2, UNID – 3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September 2017 – UNIME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(19 staff): UNI - 6, UPKM - 3, UNSA - 3, VSUP - 2, TCASU - 2, UNID – 3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 November 2017 - </a:t>
                      </a:r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BOKU (12 staff): UNI - 6, KPA - 3, UNSA - 3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60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WP2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master curricula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7994316" cy="250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669716"/>
              </a:tblGrid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Providing of students’ internships positions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Agreements for internships signed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(Only to start collaboration with public sector)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dirty="0" smtClean="0">
                          <a:solidFill>
                            <a:schemeClr val="bg1"/>
                          </a:solidFill>
                        </a:rPr>
                        <a:t>2.5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Harmonization of teaching environment with EU best practices and purchasing of laboratory equipment and literature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Laboratories equipped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</a:p>
                    <a:p>
                      <a:endParaRPr lang="sr-Latn-RS" sz="1600" kern="1200" baseline="0" noProof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Tendering procedure</a:t>
                      </a:r>
                      <a:r>
                        <a:rPr lang="sr-Latn-R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UNI (March), TCASU (April), UNSA (April)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June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Certificate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24000"/>
            <a:ext cx="7315200" cy="51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WP3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trainings for citizens and public sector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8305800" cy="332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82880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3.1</a:t>
                      </a:r>
                      <a:r>
                        <a:rPr lang="en-GB" sz="1800" b="1" dirty="0" smtClean="0"/>
                        <a:t> Surveillance of citizens’ and public sector awareness regarding natural disasters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Survey of citizens’ and public sector awareness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UNID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April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sr-Latn-R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3.2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Study visits and analysis of courses best practices in EU countries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Study visit reports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In conjuction with 2.3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60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3.3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Development of trainings’ content corresponding educational materials and selection of teaching staff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Trainings’ materials prepared, teachers selected 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UNID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February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WP5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assurance and monitoring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8305800" cy="213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752600"/>
              </a:tblGrid>
              <a:tr h="4419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5.1</a:t>
                      </a:r>
                      <a:r>
                        <a:rPr lang="en-GB" sz="1800" b="1" dirty="0" smtClean="0"/>
                        <a:t> Regular Quality Assurance Committee</a:t>
                      </a:r>
                      <a:r>
                        <a:rPr lang="sr-Latn-RS" sz="1800" b="1" dirty="0" smtClean="0"/>
                        <a:t> </a:t>
                      </a:r>
                      <a:r>
                        <a:rPr lang="en-GB" sz="1800" b="1" dirty="0" smtClean="0"/>
                        <a:t>meetings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Minutes of the meetings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MUHEC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UNI, BOKU, OE (first: BOKU April 2017, second: UNIME September 2017)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5.2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Development of the quality control plan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Quality control plan adopted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MUHEC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UNI, BOKU, OE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January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WP6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Dissemination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2900708"/>
              </p:ext>
            </p:extLst>
          </p:nvPr>
        </p:nvGraphicFramePr>
        <p:xfrm>
          <a:off x="533400" y="2301241"/>
          <a:ext cx="8229600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60020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6.1</a:t>
                      </a:r>
                      <a:r>
                        <a:rPr lang="en-GB" sz="1800" b="1" dirty="0" smtClean="0"/>
                        <a:t> Creation of the dissemination plan for the project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Dissemination plan created 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6.2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Development and maintenance of project website and creation of promotional materials and campaigns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Promotion material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Website and platform launched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Promotional activity for trainings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Trainings promoted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2286</Words>
  <Application>Microsoft Office PowerPoint</Application>
  <PresentationFormat>On-screen Show (4:3)</PresentationFormat>
  <Paragraphs>428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Development of master curricula for natural disasters risk management in Western Balkan countries</vt:lpstr>
      <vt:lpstr>Workplan for project year 1</vt:lpstr>
      <vt:lpstr>WP1 – to do list Analysis of natural disasters needed to be managed in  Western Balkan region</vt:lpstr>
      <vt:lpstr>WP2 – to do list Development of master curricula</vt:lpstr>
      <vt:lpstr>WP2 – to do list Development of master curricula</vt:lpstr>
      <vt:lpstr>Certificate </vt:lpstr>
      <vt:lpstr>WP3 – to do list  Development of trainings for citizens and public sector</vt:lpstr>
      <vt:lpstr>WP5 – to do list  Quality assurance and monitoring </vt:lpstr>
      <vt:lpstr>WP6 – to do list Dissemination</vt:lpstr>
      <vt:lpstr>Slide 10</vt:lpstr>
      <vt:lpstr>WP7 – to do list Exploitation</vt:lpstr>
      <vt:lpstr>WP8 – to do list Project management </vt:lpstr>
      <vt:lpstr>Reports to coordinator</vt:lpstr>
      <vt:lpstr>Reports to coordinator</vt:lpstr>
      <vt:lpstr>Administrative and financial issues</vt:lpstr>
      <vt:lpstr>Project issues</vt:lpstr>
      <vt:lpstr>Project issues</vt:lpstr>
      <vt:lpstr>Further project issues</vt:lpstr>
      <vt:lpstr>Further project 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master curricula for natural disasters risk management in Western Balkan countries</dc:title>
  <dc:creator>Milan</dc:creator>
  <cp:lastModifiedBy>Milan</cp:lastModifiedBy>
  <cp:revision>70</cp:revision>
  <dcterms:created xsi:type="dcterms:W3CDTF">2006-08-16T00:00:00Z</dcterms:created>
  <dcterms:modified xsi:type="dcterms:W3CDTF">2017-04-03T17:06:47Z</dcterms:modified>
</cp:coreProperties>
</file>